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CC0000"/>
    <a:srgbClr val="CC3300"/>
    <a:srgbClr val="FF6600"/>
    <a:srgbClr val="B2B2B2"/>
    <a:srgbClr val="202020"/>
    <a:srgbClr val="323232"/>
    <a:srgbClr val="990000"/>
    <a:srgbClr val="FF8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39722A4-B7DD-4972-B8CF-0A4F6863DCFD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39722A4-B7DD-4972-B8CF-0A4F6863DCFD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Заголовок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Замещающий текст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Замещающая дата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1029" name="Замещающий нижний колонтитул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Замещающий номер слайда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83210"/>
            <a:ext cx="9144000" cy="7886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>
            <a:normAutofit/>
          </a:bodyPr>
          <a:p>
            <a:r>
              <a:rPr lang="en-US" altLang="en-US" sz="4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Туристическое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агентство</a:t>
            </a:r>
            <a:endParaRPr lang="en-US" altLang="en-US" sz="4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79195" y="1496060"/>
            <a:ext cx="4748530" cy="151066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>
            <a:noAutofit/>
          </a:bodyPr>
          <a:p>
            <a:r>
              <a:rPr lang="en-US" altLang="en-US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Мобильное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приложение</a:t>
            </a:r>
            <a:endParaRPr lang="en-US" altLang="en-US" sz="32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ru-RU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для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управления турами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клиентами</a:t>
            </a:r>
            <a:endParaRPr lang="en-US" altLang="en-US" sz="32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57785" y="4756785"/>
            <a:ext cx="2081530" cy="1096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noAutofit/>
          </a:bodyPr>
          <a:p>
            <a:r>
              <a:rPr lang="ru-RU" alt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Борисов Д.К.</a:t>
            </a:r>
            <a:endParaRPr lang="en-US" altLang="ru-RU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Группа</a:t>
            </a:r>
            <a:r>
              <a:rPr lang="en-US" altLang="ru-RU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: </a:t>
            </a:r>
            <a:r>
              <a:rPr lang="ru-RU" alt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ПР-33</a:t>
            </a:r>
            <a:endParaRPr lang="en-US" altLang="en-US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Вариант</a:t>
            </a:r>
            <a:r>
              <a:rPr lang="en-US" altLang="ru-RU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: 1</a:t>
            </a:r>
            <a:endParaRPr lang="en-US" altLang="ru-RU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80010"/>
            <a:ext cx="10972800" cy="967740"/>
          </a:xfrm>
        </p:spPr>
        <p:txBody>
          <a:bodyPr/>
          <a:p>
            <a:r>
              <a:rPr lang="en-US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Демонстрация</a:t>
            </a:r>
            <a:r>
              <a:rPr lang="en-US" altLang="ru-RU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выводы</a:t>
            </a:r>
            <a:r>
              <a:rPr lang="ru-RU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(агент)</a:t>
            </a:r>
            <a:endParaRPr lang="ru-RU" altLang="en-US" sz="4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9177020" y="2044065"/>
            <a:ext cx="2405380" cy="3586480"/>
          </a:xfrm>
        </p:spPr>
        <p:txBody>
          <a:bodyPr/>
          <a:p>
            <a:pPr marL="0" indent="0" algn="ctr">
              <a:buNone/>
            </a:pPr>
            <a:r>
              <a:rPr lang="ru-RU" altLang="en-US">
                <a:solidFill>
                  <a:schemeClr val="bg1"/>
                </a:solidFill>
              </a:rPr>
              <a:t>Вывод</a:t>
            </a: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ru-RU" altLang="en-US">
                <a:solidFill>
                  <a:schemeClr val="bg1"/>
                </a:solidFill>
              </a:rPr>
              <a:t>Создание</a:t>
            </a: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ru-RU" altLang="en-US">
                <a:solidFill>
                  <a:schemeClr val="bg1"/>
                </a:solidFill>
              </a:rPr>
              <a:t>Изменение</a:t>
            </a:r>
            <a:endParaRPr lang="ru-RU" altLang="en-US">
              <a:solidFill>
                <a:schemeClr val="bg1"/>
              </a:solidFill>
            </a:endParaRP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" y="1205230"/>
            <a:ext cx="2738755" cy="5514975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490" y="1205230"/>
            <a:ext cx="2695575" cy="5514975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9320" y="1205230"/>
            <a:ext cx="2714625" cy="55156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80010"/>
            <a:ext cx="10972800" cy="967740"/>
          </a:xfrm>
        </p:spPr>
        <p:txBody>
          <a:bodyPr/>
          <a:p>
            <a:r>
              <a:rPr lang="en-US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Демонстрация</a:t>
            </a:r>
            <a:r>
              <a:rPr lang="en-US" altLang="ru-RU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выводы</a:t>
            </a:r>
            <a:r>
              <a:rPr lang="ru-RU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(агент)</a:t>
            </a:r>
            <a:endParaRPr lang="ru-RU" altLang="en-US" sz="4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9177020" y="2044065"/>
            <a:ext cx="2568575" cy="4064635"/>
          </a:xfrm>
        </p:spPr>
        <p:txBody>
          <a:bodyPr/>
          <a:p>
            <a:pPr marL="0" indent="0" algn="ctr">
              <a:buNone/>
            </a:pPr>
            <a:r>
              <a:rPr lang="ru-RU" altLang="en-US">
                <a:solidFill>
                  <a:schemeClr val="bg1"/>
                </a:solidFill>
              </a:rPr>
              <a:t>Вывод</a:t>
            </a: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ru-RU" altLang="en-US">
                <a:solidFill>
                  <a:schemeClr val="bg1"/>
                </a:solidFill>
              </a:rPr>
              <a:t>Добавление</a:t>
            </a: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ru-RU" altLang="en-US">
                <a:solidFill>
                  <a:schemeClr val="bg1"/>
                </a:solidFill>
              </a:rPr>
              <a:t>Поменять статус заказа</a:t>
            </a:r>
            <a:endParaRPr lang="ru-RU" altLang="en-US">
              <a:solidFill>
                <a:schemeClr val="bg1"/>
              </a:solidFill>
            </a:endParaRP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75" y="1205230"/>
            <a:ext cx="2714625" cy="5514975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8805" y="1205230"/>
            <a:ext cx="2657475" cy="5514975"/>
          </a:xfrm>
          <a:prstGeom prst="rect">
            <a:avLst/>
          </a:prstGeom>
        </p:spPr>
      </p:pic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8685" y="1205230"/>
            <a:ext cx="2724150" cy="55143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80010"/>
            <a:ext cx="10972800" cy="967740"/>
          </a:xfrm>
        </p:spPr>
        <p:txBody>
          <a:bodyPr/>
          <a:p>
            <a:r>
              <a:rPr lang="en-US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Демонстрация</a:t>
            </a:r>
            <a:r>
              <a:rPr lang="en-US" altLang="ru-RU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выводы</a:t>
            </a:r>
            <a:r>
              <a:rPr lang="ru-RU" altLang="en-US" sz="4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(клиент)</a:t>
            </a:r>
            <a:endParaRPr lang="ru-RU" altLang="en-US" sz="4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8970645" y="1804670"/>
            <a:ext cx="3101340" cy="4304030"/>
          </a:xfrm>
        </p:spPr>
        <p:txBody>
          <a:bodyPr/>
          <a:p>
            <a:pPr marL="0" indent="0" algn="ctr">
              <a:buNone/>
            </a:pPr>
            <a:r>
              <a:rPr lang="ru-RU" altLang="en-US">
                <a:solidFill>
                  <a:schemeClr val="bg1"/>
                </a:solidFill>
              </a:rPr>
              <a:t>Бронирование тура</a:t>
            </a: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ru-RU" altLang="en-US">
                <a:solidFill>
                  <a:schemeClr val="bg1"/>
                </a:solidFill>
              </a:rPr>
              <a:t>Заказ создан</a:t>
            </a: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ru-RU" alt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ru-RU" altLang="en-US">
                <a:solidFill>
                  <a:schemeClr val="bg1"/>
                </a:solidFill>
              </a:rPr>
              <a:t>Заказы конкретного клиента</a:t>
            </a:r>
            <a:endParaRPr lang="ru-RU" altLang="en-US">
              <a:solidFill>
                <a:schemeClr val="bg1"/>
              </a:solidFill>
            </a:endParaRP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" y="1205230"/>
            <a:ext cx="2752725" cy="5514975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9280" y="1205230"/>
            <a:ext cx="2676525" cy="5514975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8685" y="1205230"/>
            <a:ext cx="2714625" cy="55149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Перспективы развития</a:t>
            </a:r>
            <a:endParaRPr lang="en-US" altLang="en-US" sz="4000">
              <a:solidFill>
                <a:schemeClr val="accent1">
                  <a:lumMod val="5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609600" y="1252220"/>
            <a:ext cx="10972800" cy="4863465"/>
          </a:xfrm>
        </p:spPr>
        <p:txBody>
          <a:bodyPr/>
          <a:p>
            <a:pPr marL="0" indent="0">
              <a:buNone/>
            </a:pPr>
            <a:endParaRPr lang="en-US" altLang="ru-RU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800">
                <a:solidFill>
                  <a:srgbClr val="FFFF00"/>
                </a:solidFill>
                <a:latin typeface="Times New Roman" panose="02020603050405020304" charset="0"/>
                <a:cs typeface="Times New Roman" panose="02020603050405020304" charset="0"/>
              </a:rPr>
              <a:t>💳</a:t>
            </a:r>
            <a:r>
              <a:rPr lang="en-US" altLang="ru-RU" sz="2800">
                <a:solidFill>
                  <a:srgbClr val="FFFF00"/>
                </a:solidFill>
                <a:latin typeface="Times New Roman" panose="02020603050405020304" charset="0"/>
                <a:cs typeface="Times New Roman" panose="02020603050405020304" charset="0"/>
              </a:rPr>
              <a:t>  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Онлайн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оплата</a:t>
            </a:r>
            <a:endParaRPr lang="en-US" alt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ru-RU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800">
                <a:solidFill>
                  <a:srgbClr val="92D050"/>
                </a:solidFill>
                <a:latin typeface="Times New Roman" panose="02020603050405020304" charset="0"/>
                <a:cs typeface="Times New Roman" panose="02020603050405020304" charset="0"/>
              </a:rPr>
              <a:t>📱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Push-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уведомления</a:t>
            </a:r>
            <a:endParaRPr lang="en-US" alt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ru-RU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8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🌐</a:t>
            </a:r>
            <a:r>
              <a:rPr lang="en-US" altLang="ru-RU" sz="28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Синхронизация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веб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версией</a:t>
            </a:r>
            <a:endParaRPr lang="en-US" alt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ru-RU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8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📊</a:t>
            </a:r>
            <a:r>
              <a:rPr lang="en-US" altLang="ru-RU" sz="28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Расширенная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аналитика</a:t>
            </a:r>
            <a:endParaRPr lang="en-US" alt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5645150" cy="1143000"/>
          </a:xfrm>
        </p:spPr>
        <p:txBody>
          <a:bodyPr/>
          <a:p>
            <a:r>
              <a:rPr lang="en-US" altLang="en-US" sz="4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Архитектура</a:t>
            </a:r>
            <a:r>
              <a:rPr lang="en-US" altLang="ru-RU" sz="4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проекта</a:t>
            </a:r>
            <a:endParaRPr lang="en-US" altLang="en-US" sz="40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676275" y="1600200"/>
            <a:ext cx="8397875" cy="4956810"/>
          </a:xfrm>
        </p:spPr>
        <p:txBody>
          <a:bodyPr/>
          <a:p>
            <a:pPr marL="0" indent="0" algn="ctr">
              <a:buNone/>
            </a:pP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Техническая</a:t>
            </a:r>
            <a:r>
              <a:rPr lang="en-US" altLang="ru-RU" sz="24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реализация</a:t>
            </a:r>
            <a:r>
              <a:rPr lang="en-US" altLang="ru-RU" sz="24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проекта</a:t>
            </a:r>
            <a:r>
              <a:rPr lang="ru-RU" altLang="en-US" sz="2400"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ru-RU" sz="2400">
                <a:latin typeface="Times New Roman" panose="02020603050405020304" charset="0"/>
                <a:cs typeface="Times New Roman" panose="02020603050405020304" charset="0"/>
              </a:rPr>
              <a:t>UI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z="24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компоненты</a:t>
            </a:r>
            <a:r>
              <a:rPr lang="en-US" altLang="ru-RU" sz="240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ru-RU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ctr">
              <a:buNone/>
            </a:pP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ru-RU" altLang="en-US" sz="2000">
                <a:latin typeface="Times New Roman" panose="02020603050405020304" charset="0"/>
                <a:cs typeface="Times New Roman" panose="02020603050405020304" charset="0"/>
              </a:rPr>
              <a:t>Я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зык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: Kotlin</a:t>
            </a:r>
            <a:endParaRPr lang="en-US" altLang="ru-RU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База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данных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: Room</a:t>
            </a:r>
            <a:endParaRPr lang="en-US" altLang="ru-RU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Сетевое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взаимодействие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:</a:t>
            </a:r>
            <a:r>
              <a:rPr lang="ru-RU" altLang="en-US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REST API</a:t>
            </a:r>
            <a:endParaRPr lang="en-US" altLang="ru-RU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Навигация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: Navigation Component</a:t>
            </a:r>
            <a:endParaRPr lang="en-US" altLang="ru-RU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Внешние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зависимости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: Picasso, Gson</a:t>
            </a:r>
            <a:endParaRPr lang="en-US" altLang="ru-RU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Списки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: RecyclerView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с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кастомными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адаптерами</a:t>
            </a: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Настройки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пользователя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: SharedPreferences</a:t>
            </a:r>
            <a:endParaRPr lang="en-US" altLang="ru-RU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Валидация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: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Кастомн</a:t>
            </a:r>
            <a:r>
              <a:rPr lang="ru-RU" altLang="en-US" sz="2000">
                <a:latin typeface="Times New Roman" panose="02020603050405020304" charset="0"/>
                <a:cs typeface="Times New Roman" panose="02020603050405020304" charset="0"/>
              </a:rPr>
              <a:t>ая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валида</a:t>
            </a:r>
            <a:r>
              <a:rPr lang="ru-RU" altLang="en-US" sz="2000">
                <a:latin typeface="Times New Roman" panose="02020603050405020304" charset="0"/>
                <a:cs typeface="Times New Roman" panose="02020603050405020304" charset="0"/>
              </a:rPr>
              <a:t>ция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форм</a:t>
            </a: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Обработка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ошибок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: Try-catch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с</a:t>
            </a:r>
            <a:r>
              <a:rPr lang="en-US" altLang="ru-RU" sz="2000">
                <a:latin typeface="Times New Roman" panose="02020603050405020304" charset="0"/>
                <a:cs typeface="Times New Roman" panose="02020603050405020304" charset="0"/>
              </a:rPr>
              <a:t> Toast </a:t>
            </a: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уведомлениями</a:t>
            </a: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Функциональность</a:t>
            </a:r>
            <a:r>
              <a:rPr lang="en-US" altLang="ru-RU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для</a:t>
            </a:r>
            <a:r>
              <a:rPr lang="en-US" altLang="ru-RU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турагента</a:t>
            </a:r>
            <a:endParaRPr lang="en-US" altLang="en-US" sz="4000">
              <a:solidFill>
                <a:schemeClr val="accent1">
                  <a:lumMod val="5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3754755" y="1600200"/>
            <a:ext cx="6140450" cy="4526280"/>
          </a:xfrm>
        </p:spPr>
        <p:txBody>
          <a:bodyPr/>
          <a:p>
            <a:pPr marL="0" indent="0" algn="ctr">
              <a:buNone/>
            </a:pP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Управление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турами</a:t>
            </a:r>
            <a:endParaRPr lang="en-US" altLang="ru-RU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ru-RU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✅    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Добавление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новых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туров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ru-RU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✏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Редактирование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существующих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туров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ru-RU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solidFill>
                  <a:schemeClr val="accent2"/>
                </a:solidFill>
                <a:latin typeface="Times New Roman" panose="02020603050405020304" charset="0"/>
                <a:cs typeface="Times New Roman" panose="02020603050405020304" charset="0"/>
              </a:rPr>
              <a:t>❌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Удаление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туров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ru-RU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000">
                <a:solidFill>
                  <a:srgbClr val="FF6600"/>
                </a:solidFill>
                <a:latin typeface="Times New Roman" panose="02020603050405020304" charset="0"/>
                <a:cs typeface="Times New Roman" panose="02020603050405020304" charset="0"/>
              </a:rPr>
              <a:t>🔄</a:t>
            </a:r>
            <a:r>
              <a:rPr lang="en-US" altLang="zh-CN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Изменение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доступности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туров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ru-RU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🔍</a:t>
            </a:r>
            <a:r>
              <a:rPr lang="en-US" altLang="ru-RU" sz="2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Поиск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по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названию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тура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Функциональность</a:t>
            </a:r>
            <a:r>
              <a:rPr lang="en-US" altLang="ru-RU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для</a:t>
            </a:r>
            <a:r>
              <a:rPr lang="en-US" altLang="ru-RU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турагента</a:t>
            </a:r>
            <a:endParaRPr lang="en-US" altLang="en-US" sz="4000">
              <a:solidFill>
                <a:schemeClr val="accent1">
                  <a:lumMod val="5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3754755" y="1600200"/>
            <a:ext cx="6140450" cy="4526280"/>
          </a:xfrm>
        </p:spPr>
        <p:txBody>
          <a:bodyPr/>
          <a:p>
            <a:pPr marL="0" indent="0" algn="ctr">
              <a:buNone/>
            </a:pP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Управление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клиентами</a:t>
            </a:r>
            <a:endParaRPr lang="en-US" alt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ctr">
              <a:buNone/>
            </a:pPr>
            <a:endParaRPr lang="en-US" altLang="ru-RU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✅    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Добавление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клиентов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ru-RU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✏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Редактирование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данных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клиентов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ru-RU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000">
                <a:solidFill>
                  <a:srgbClr val="FFFF00"/>
                </a:solidFill>
                <a:latin typeface="Times New Roman" panose="02020603050405020304" charset="0"/>
                <a:cs typeface="Times New Roman" panose="02020603050405020304" charset="0"/>
              </a:rPr>
              <a:t>📊</a:t>
            </a:r>
            <a:r>
              <a:rPr lang="en-US" altLang="ru-RU" sz="2000">
                <a:solidFill>
                  <a:srgbClr val="FFFF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Просмотр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заказов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клиентов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000">
                <a:solidFill>
                  <a:srgbClr val="CC0000"/>
                </a:solidFill>
                <a:latin typeface="Times New Roman" panose="02020603050405020304" charset="0"/>
                <a:cs typeface="Times New Roman" panose="02020603050405020304" charset="0"/>
              </a:rPr>
              <a:t>🎯</a:t>
            </a:r>
            <a:r>
              <a:rPr lang="en-US" altLang="ru-RU" sz="2000">
                <a:solidFill>
                  <a:srgbClr val="CC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Система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скидок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Функциональность</a:t>
            </a:r>
            <a:r>
              <a:rPr lang="en-US" altLang="ru-RU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для</a:t>
            </a:r>
            <a:r>
              <a:rPr lang="en-US" altLang="ru-RU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турагента</a:t>
            </a:r>
            <a:endParaRPr lang="en-US" altLang="en-US" sz="4000">
              <a:solidFill>
                <a:schemeClr val="accent1">
                  <a:lumMod val="5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3754755" y="1600200"/>
            <a:ext cx="6140450" cy="4526280"/>
          </a:xfrm>
        </p:spPr>
        <p:txBody>
          <a:bodyPr/>
          <a:p>
            <a:pPr marL="0" indent="0" algn="ctr">
              <a:buNone/>
            </a:pP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Управление</a:t>
            </a:r>
            <a:r>
              <a:rPr lang="en-US" altLang="ru-RU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заказами</a:t>
            </a:r>
            <a:endParaRPr lang="en-US" alt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ctr">
              <a:buNone/>
            </a:pP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000">
                <a:solidFill>
                  <a:srgbClr val="92D050"/>
                </a:solidFill>
                <a:latin typeface="Times New Roman" panose="02020603050405020304" charset="0"/>
                <a:cs typeface="Times New Roman" panose="02020603050405020304" charset="0"/>
              </a:rPr>
              <a:t>📝</a:t>
            </a:r>
            <a:r>
              <a:rPr lang="en-US" altLang="zh-CN" sz="2000">
                <a:solidFill>
                  <a:srgbClr val="92D05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Создание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заказов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000">
                <a:solidFill>
                  <a:schemeClr val="bg1"/>
                </a:solidFill>
                <a:highlight>
                  <a:srgbClr val="00FFFF"/>
                </a:highlight>
                <a:latin typeface="Times New Roman" panose="02020603050405020304" charset="0"/>
                <a:cs typeface="Times New Roman" panose="02020603050405020304" charset="0"/>
              </a:rPr>
              <a:t>🔄</a:t>
            </a:r>
            <a:r>
              <a:rPr lang="en-US" altLang="ru-RU" sz="2000">
                <a:solidFill>
                  <a:schemeClr val="bg1"/>
                </a:solidFill>
                <a:highlight>
                  <a:srgbClr val="00FFFF"/>
                </a:highlight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Изменение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статуса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заказа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000">
                <a:solidFill>
                  <a:srgbClr val="FF3300"/>
                </a:solidFill>
                <a:latin typeface="Times New Roman" panose="02020603050405020304" charset="0"/>
                <a:cs typeface="Times New Roman" panose="02020603050405020304" charset="0"/>
              </a:rPr>
              <a:t>📊</a:t>
            </a:r>
            <a:r>
              <a:rPr lang="en-US" altLang="ru-RU" sz="2000">
                <a:solidFill>
                  <a:srgbClr val="FF33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Просмотр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деталей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заказа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2000">
                <a:solidFill>
                  <a:srgbClr val="FFFF00"/>
                </a:solidFill>
                <a:latin typeface="Times New Roman" panose="02020603050405020304" charset="0"/>
                <a:cs typeface="Times New Roman" panose="02020603050405020304" charset="0"/>
              </a:rPr>
              <a:t>💰</a:t>
            </a:r>
            <a:r>
              <a:rPr lang="en-US" altLang="ru-RU" sz="2000">
                <a:solidFill>
                  <a:srgbClr val="FFFF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Автоматический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расчет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скидок</a:t>
            </a:r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>
                <a:solidFill>
                  <a:schemeClr val="accent1"/>
                </a:solidFill>
              </a:rPr>
              <a:t>Функциональность</a:t>
            </a:r>
            <a:r>
              <a:rPr lang="en-US" altLang="ru-RU" sz="4000">
                <a:solidFill>
                  <a:schemeClr val="accent1"/>
                </a:solidFill>
              </a:rPr>
              <a:t> </a:t>
            </a:r>
            <a:r>
              <a:rPr lang="en-US" altLang="en-US" sz="4000">
                <a:solidFill>
                  <a:schemeClr val="accent1"/>
                </a:solidFill>
              </a:rPr>
              <a:t>для</a:t>
            </a:r>
            <a:r>
              <a:rPr lang="en-US" altLang="ru-RU" sz="4000">
                <a:solidFill>
                  <a:schemeClr val="accent1"/>
                </a:solidFill>
              </a:rPr>
              <a:t> </a:t>
            </a:r>
            <a:r>
              <a:rPr lang="en-US" altLang="en-US" sz="4000">
                <a:solidFill>
                  <a:schemeClr val="accent1"/>
                </a:solidFill>
              </a:rPr>
              <a:t>клиента</a:t>
            </a:r>
            <a:endParaRPr lang="en-US" altLang="en-US" sz="4000">
              <a:solidFill>
                <a:schemeClr val="accent1"/>
              </a:solidFill>
            </a:endParaRPr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609600" y="2709545"/>
            <a:ext cx="10972800" cy="3894455"/>
          </a:xfrm>
        </p:spPr>
        <p:txBody>
          <a:bodyPr/>
          <a:p>
            <a:pPr marL="0" indent="0" algn="r">
              <a:buNone/>
            </a:pPr>
            <a:r>
              <a:rPr lang="en-US" altLang="en-US" sz="36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Просмотр</a:t>
            </a:r>
            <a:r>
              <a:rPr lang="en-US" altLang="ru-RU" sz="36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36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туров</a:t>
            </a:r>
            <a:endParaRPr lang="en-US" altLang="ru-RU" sz="3600">
              <a:solidFill>
                <a:schemeClr val="accent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r">
              <a:buNone/>
            </a:pPr>
            <a:endParaRPr lang="en-US" altLang="ru-RU">
              <a:solidFill>
                <a:schemeClr val="accent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zh-CN" altLang="en-US"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📋</a:t>
            </a:r>
            <a:r>
              <a:rPr lang="en-US" altLang="ru-RU"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400">
                <a:latin typeface="Times New Roman" panose="02020603050405020304" charset="0"/>
                <a:cs typeface="Times New Roman" panose="02020603050405020304" charset="0"/>
              </a:rPr>
              <a:t>  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Список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доступных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туров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ru-RU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zh-CN" altLang="en-US" sz="24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🔍</a:t>
            </a:r>
            <a:r>
              <a:rPr lang="en-US" altLang="ru-RU" sz="24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       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Поиск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по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названию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endParaRPr lang="en-US" altLang="ru-RU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zh-CN" altLang="en-US" sz="2400">
                <a:solidFill>
                  <a:srgbClr val="FFFF00"/>
                </a:solidFill>
                <a:latin typeface="Times New Roman" panose="02020603050405020304" charset="0"/>
                <a:cs typeface="Times New Roman" panose="02020603050405020304" charset="0"/>
              </a:rPr>
              <a:t>🏷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Фильтрация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по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странам</a:t>
            </a: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r">
              <a:buNone/>
            </a:pPr>
            <a:endParaRPr lang="en-US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>
                <a:solidFill>
                  <a:schemeClr val="accent1"/>
                </a:solidFill>
              </a:rPr>
              <a:t>Функциональность</a:t>
            </a:r>
            <a:r>
              <a:rPr lang="en-US" altLang="ru-RU" sz="4000">
                <a:solidFill>
                  <a:schemeClr val="accent1"/>
                </a:solidFill>
              </a:rPr>
              <a:t> </a:t>
            </a:r>
            <a:r>
              <a:rPr lang="en-US" altLang="en-US" sz="4000">
                <a:solidFill>
                  <a:schemeClr val="accent1"/>
                </a:solidFill>
              </a:rPr>
              <a:t>для</a:t>
            </a:r>
            <a:r>
              <a:rPr lang="en-US" altLang="ru-RU" sz="4000">
                <a:solidFill>
                  <a:schemeClr val="accent1"/>
                </a:solidFill>
              </a:rPr>
              <a:t> </a:t>
            </a:r>
            <a:r>
              <a:rPr lang="en-US" altLang="en-US" sz="4000">
                <a:solidFill>
                  <a:schemeClr val="accent1"/>
                </a:solidFill>
              </a:rPr>
              <a:t>клиента</a:t>
            </a:r>
            <a:endParaRPr lang="en-US" altLang="en-US" sz="4000">
              <a:solidFill>
                <a:schemeClr val="accent1"/>
              </a:solidFill>
            </a:endParaRPr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609600" y="2872105"/>
            <a:ext cx="10972800" cy="3557270"/>
          </a:xfrm>
        </p:spPr>
        <p:txBody>
          <a:bodyPr/>
          <a:p>
            <a:pPr marL="0" indent="0" algn="r">
              <a:buNone/>
            </a:pPr>
            <a:r>
              <a:rPr lang="en-US" altLang="en-US" sz="36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Бронирование</a:t>
            </a:r>
            <a:endParaRPr lang="en-US" altLang="ru-RU" sz="3600">
              <a:solidFill>
                <a:schemeClr val="accent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r">
              <a:buNone/>
            </a:pPr>
            <a:endParaRPr lang="en-US" altLang="ru-RU">
              <a:solidFill>
                <a:schemeClr val="accent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en-US" altLang="en-US"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✅</a:t>
            </a:r>
            <a:r>
              <a:rPr lang="en-US" altLang="en-US" sz="2400">
                <a:latin typeface="Times New Roman" panose="02020603050405020304" charset="0"/>
                <a:cs typeface="Times New Roman" panose="02020603050405020304" charset="0"/>
              </a:rPr>
              <a:t>                      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Выбор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тура</a:t>
            </a:r>
            <a:r>
              <a:rPr lang="en-US" altLang="zh-CN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</a:t>
            </a:r>
            <a:endParaRPr lang="en-US" altLang="ru-RU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endParaRPr lang="en-US" altLang="ru-RU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zh-CN" altLang="en-US" sz="2400">
                <a:solidFill>
                  <a:srgbClr val="FFFF00"/>
                </a:solidFill>
                <a:latin typeface="Times New Roman" panose="02020603050405020304" charset="0"/>
                <a:cs typeface="Times New Roman" panose="02020603050405020304" charset="0"/>
              </a:rPr>
              <a:t>💳</a:t>
            </a:r>
            <a:r>
              <a:rPr lang="en-US" altLang="ru-RU" sz="2400">
                <a:solidFill>
                  <a:srgbClr val="FFFF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              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расчет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скидки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endParaRPr lang="en-US" altLang="ru-RU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zh-CN" altLang="en-US" sz="24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📧</a:t>
            </a:r>
            <a:r>
              <a:rPr lang="en-US" altLang="ru-RU" sz="24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Подтверждение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брони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>
                <a:solidFill>
                  <a:schemeClr val="accent1"/>
                </a:solidFill>
              </a:rPr>
              <a:t>Функциональность</a:t>
            </a:r>
            <a:r>
              <a:rPr lang="en-US" altLang="ru-RU" sz="4000">
                <a:solidFill>
                  <a:schemeClr val="accent1"/>
                </a:solidFill>
              </a:rPr>
              <a:t> </a:t>
            </a:r>
            <a:r>
              <a:rPr lang="en-US" altLang="en-US" sz="4000">
                <a:solidFill>
                  <a:schemeClr val="accent1"/>
                </a:solidFill>
              </a:rPr>
              <a:t>для</a:t>
            </a:r>
            <a:r>
              <a:rPr lang="en-US" altLang="ru-RU" sz="4000">
                <a:solidFill>
                  <a:schemeClr val="accent1"/>
                </a:solidFill>
              </a:rPr>
              <a:t> </a:t>
            </a:r>
            <a:r>
              <a:rPr lang="en-US" altLang="en-US" sz="4000">
                <a:solidFill>
                  <a:schemeClr val="accent1"/>
                </a:solidFill>
              </a:rPr>
              <a:t>клиента</a:t>
            </a:r>
            <a:endParaRPr lang="en-US" altLang="en-US" sz="4000">
              <a:solidFill>
                <a:schemeClr val="accent1"/>
              </a:solidFill>
            </a:endParaRPr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609600" y="2709545"/>
            <a:ext cx="10972800" cy="3894455"/>
          </a:xfrm>
        </p:spPr>
        <p:txBody>
          <a:bodyPr/>
          <a:p>
            <a:pPr marL="0" indent="0" algn="r">
              <a:buNone/>
            </a:pPr>
            <a:r>
              <a:rPr lang="en-US" altLang="ru-RU" sz="36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36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Мои</a:t>
            </a:r>
            <a:r>
              <a:rPr lang="en-US" altLang="ru-RU" sz="36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36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заказы</a:t>
            </a:r>
            <a:r>
              <a:rPr lang="en-US" altLang="ru-RU" sz="36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altLang="ru-RU" sz="3600">
              <a:solidFill>
                <a:schemeClr val="accent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r">
              <a:buNone/>
            </a:pPr>
            <a:endParaRPr lang="en-US" altLang="ru-RU">
              <a:solidFill>
                <a:schemeClr val="accent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zh-CN" altLang="en-US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📊</a:t>
            </a:r>
            <a:r>
              <a:rPr lang="en-US" altLang="ru-RU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ru-RU" altLang="en-US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ru-RU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        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истори</a:t>
            </a:r>
            <a:r>
              <a:rPr lang="ru-RU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заказов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endParaRPr lang="en-US" altLang="ru-RU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zh-CN" altLang="en-US"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📝</a:t>
            </a:r>
            <a:r>
              <a:rPr lang="en-US" altLang="ru-RU"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ru-RU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Детали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каждого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заказа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endParaRPr lang="en-US" altLang="ru-RU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zh-CN" altLang="en-US" sz="2400">
                <a:solidFill>
                  <a:srgbClr val="0070C0"/>
                </a:solidFill>
                <a:latin typeface="Times New Roman" panose="02020603050405020304" charset="0"/>
                <a:cs typeface="Times New Roman" panose="02020603050405020304" charset="0"/>
              </a:rPr>
              <a:t>🔄</a:t>
            </a:r>
            <a:r>
              <a:rPr lang="en-US" altLang="ru-RU" sz="2400">
                <a:solidFill>
                  <a:srgbClr val="0070C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ru-RU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О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тслеживание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статуса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r">
              <a:buNone/>
            </a:pPr>
            <a:endParaRPr lang="en-US" altLang="en-US" sz="2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Система</a:t>
            </a:r>
            <a:r>
              <a:rPr lang="en-US" altLang="ru-RU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безопасности</a:t>
            </a:r>
            <a:r>
              <a:rPr lang="en-US" altLang="ru-RU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z="4000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навигации</a:t>
            </a:r>
            <a:endParaRPr lang="en-US" altLang="en-US" sz="4000">
              <a:solidFill>
                <a:schemeClr val="accent1">
                  <a:lumMod val="5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Замещающее содержимое 5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480" y="1417955"/>
            <a:ext cx="3667760" cy="4526280"/>
          </a:xfrm>
          <a:prstGeom prst="rect">
            <a:avLst/>
          </a:prstGeom>
        </p:spPr>
      </p:pic>
      <p:sp>
        <p:nvSpPr>
          <p:cNvPr id="9" name="Текстовое поле 8"/>
          <p:cNvSpPr txBox="1"/>
          <p:nvPr/>
        </p:nvSpPr>
        <p:spPr>
          <a:xfrm>
            <a:off x="4064000" y="1417955"/>
            <a:ext cx="4064000" cy="31330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en-US" sz="2400">
                <a:solidFill>
                  <a:schemeClr val="accent1">
                    <a:lumMod val="50000"/>
                  </a:schemeClr>
                </a:solidFill>
              </a:rPr>
              <a:t>Авторизация</a:t>
            </a:r>
            <a:endParaRPr lang="en-US" altLang="en-US" sz="240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endParaRPr lang="en-US" altLang="en-US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en-US" altLang="ru-RU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Вход</a:t>
            </a:r>
            <a:r>
              <a:rPr lang="en-US" altLang="ru-RU" sz="200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по</a:t>
            </a:r>
            <a:r>
              <a:rPr lang="en-US" altLang="ru-RU" sz="2000">
                <a:solidFill>
                  <a:schemeClr val="accent1">
                    <a:lumMod val="50000"/>
                  </a:schemeClr>
                </a:solidFill>
              </a:rPr>
              <a:t> email/</a:t>
            </a:r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паролю</a:t>
            </a:r>
            <a:endParaRPr lang="en-US" altLang="en-US" sz="200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endParaRPr lang="en-US" altLang="ru-RU" sz="200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Две</a:t>
            </a:r>
            <a:r>
              <a:rPr lang="en-US" altLang="ru-RU" sz="200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роли</a:t>
            </a:r>
            <a:r>
              <a:rPr lang="en-US" altLang="ru-RU" sz="2000">
                <a:solidFill>
                  <a:schemeClr val="accent1">
                    <a:lumMod val="50000"/>
                  </a:schemeClr>
                </a:solidFill>
              </a:rPr>
              <a:t>: </a:t>
            </a:r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Турагент</a:t>
            </a:r>
            <a:r>
              <a:rPr lang="en-US" altLang="ru-RU" sz="200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и</a:t>
            </a:r>
            <a:r>
              <a:rPr lang="en-US" altLang="ru-RU" sz="200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Клиент</a:t>
            </a:r>
            <a:endParaRPr lang="en-US" altLang="en-US" sz="200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endParaRPr lang="en-US" altLang="ru-RU" sz="200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Сохранение</a:t>
            </a:r>
            <a:r>
              <a:rPr lang="en-US" altLang="ru-RU" sz="200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сессии</a:t>
            </a:r>
            <a:endParaRPr lang="en-US" altLang="en-US" sz="200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endParaRPr lang="en-US" altLang="ru-RU" sz="200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Выход</a:t>
            </a:r>
            <a:r>
              <a:rPr lang="en-US" altLang="ru-RU" sz="200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из</a:t>
            </a:r>
            <a:r>
              <a:rPr lang="en-US" altLang="ru-RU" sz="200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en-US" sz="2000">
                <a:solidFill>
                  <a:schemeClr val="accent1">
                    <a:lumMod val="50000"/>
                  </a:schemeClr>
                </a:solidFill>
              </a:rPr>
              <a:t>аккаунта</a:t>
            </a:r>
            <a:endParaRPr lang="en-US" altLang="en-US" sz="200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1838</Words>
  <Application>WPS Presentation</Application>
  <PresentationFormat>宽屏</PresentationFormat>
  <Paragraphs>139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Arial</vt:lpstr>
      <vt:lpstr>SimSun</vt:lpstr>
      <vt:lpstr>Wingdings</vt:lpstr>
      <vt:lpstr>Times New Roman</vt:lpstr>
      <vt:lpstr>Microsoft YaHei</vt:lpstr>
      <vt:lpstr>Arial Unicode MS</vt:lpstr>
      <vt:lpstr>Default Design</vt:lpstr>
      <vt:lpstr>Туристическое агентство</vt:lpstr>
      <vt:lpstr>Архитектура проекта</vt:lpstr>
      <vt:lpstr>Функциональность для турагента</vt:lpstr>
      <vt:lpstr>Функциональность для турагента</vt:lpstr>
      <vt:lpstr>Функциональность для турагента</vt:lpstr>
      <vt:lpstr>Функциональность для клиента</vt:lpstr>
      <vt:lpstr>Функциональность для клиента</vt:lpstr>
      <vt:lpstr>Функциональность для клиента</vt:lpstr>
      <vt:lpstr>Система безопасности и навигации</vt:lpstr>
      <vt:lpstr>Демонстрация и выводы (агент)</vt:lpstr>
      <vt:lpstr>Демонстрация и выводы (агент)</vt:lpstr>
      <vt:lpstr>Демонстрация и выводы (клиент)</vt:lpstr>
      <vt:lpstr>Перспективы развития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boris</dc:creator>
  <cp:lastModifiedBy>ПР-24 Борисов Дми�</cp:lastModifiedBy>
  <cp:revision>5</cp:revision>
  <dcterms:created xsi:type="dcterms:W3CDTF">2025-07-23T00:59:00Z</dcterms:created>
  <dcterms:modified xsi:type="dcterms:W3CDTF">2025-12-26T00:36:02Z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1049-12.2.0.23158</vt:lpwstr>
  </property>
  <property fmtid="{D5CDD505-2E9C-101B-9397-08002B2CF9AE}" pid="3" name="ICV">
    <vt:lpwstr>50855CE5655B415CB40923E08E7CC4F2_11</vt:lpwstr>
  </property>
</Properties>
</file>

<file path=docProps/thumbnail.jpeg>
</file>